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3AEBD6-5109-48D6-9445-665789A97B3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69CC58-7A5F-4241-BAAB-039861F4A4EB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Equality &amp; Inequality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64904"/>
            <a:ext cx="698477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08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8280919" cy="230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Number Line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9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latin typeface="Comic Sans MS" panose="030F0702030302020204" pitchFamily="66" charset="0"/>
              </a:rPr>
              <a:t>Natural Numbers </a:t>
            </a:r>
          </a:p>
          <a:p>
            <a:r>
              <a:rPr lang="en-IE" dirty="0" smtClean="0">
                <a:latin typeface="Comic Sans MS" panose="030F0702030302020204" pitchFamily="66" charset="0"/>
              </a:rPr>
              <a:t>Integers</a:t>
            </a:r>
          </a:p>
          <a:p>
            <a:r>
              <a:rPr lang="en-IE" dirty="0" smtClean="0">
                <a:latin typeface="Comic Sans MS" panose="030F0702030302020204" pitchFamily="66" charset="0"/>
              </a:rPr>
              <a:t>Real Numbers</a:t>
            </a:r>
          </a:p>
          <a:p>
            <a:r>
              <a:rPr lang="en-IE" dirty="0" smtClean="0">
                <a:latin typeface="Comic Sans MS" panose="030F0702030302020204" pitchFamily="66" charset="0"/>
              </a:rPr>
              <a:t>Rational Numbers</a:t>
            </a:r>
          </a:p>
          <a:p>
            <a:r>
              <a:rPr lang="en-IE" dirty="0" smtClean="0">
                <a:latin typeface="Comic Sans MS" panose="030F0702030302020204" pitchFamily="66" charset="0"/>
              </a:rPr>
              <a:t>Irrational Numbers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Number Systems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6215">
            <a:off x="4335398" y="2321600"/>
            <a:ext cx="43815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8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en-IE" b="1" dirty="0" smtClean="0">
                <a:latin typeface="Comic Sans MS" panose="030F0702030302020204" pitchFamily="66" charset="0"/>
              </a:rPr>
              <a:t>-</a:t>
            </a:r>
            <a:r>
              <a:rPr lang="en-IE" dirty="0" smtClean="0">
                <a:latin typeface="Comic Sans MS" panose="030F0702030302020204" pitchFamily="66" charset="0"/>
              </a:rPr>
              <a:t>all the positive whole numbers</a:t>
            </a:r>
          </a:p>
          <a:p>
            <a:pPr lvl="1"/>
            <a:r>
              <a:rPr lang="en-IE" dirty="0" smtClean="0"/>
              <a:t>No negatives</a:t>
            </a:r>
          </a:p>
          <a:p>
            <a:pPr lvl="1"/>
            <a:r>
              <a:rPr lang="en-IE" dirty="0" smtClean="0"/>
              <a:t>No decimals</a:t>
            </a:r>
          </a:p>
          <a:p>
            <a:pPr lvl="1"/>
            <a:r>
              <a:rPr lang="en-IE" dirty="0" smtClean="0"/>
              <a:t>No fractions</a:t>
            </a:r>
          </a:p>
          <a:p>
            <a:pPr lvl="1"/>
            <a:r>
              <a:rPr lang="en-IE" dirty="0" smtClean="0"/>
              <a:t>No surds</a:t>
            </a:r>
          </a:p>
          <a:p>
            <a:pPr marL="457200" lvl="1" indent="0">
              <a:buNone/>
            </a:pP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Natural Numbers 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65104"/>
            <a:ext cx="770485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283968" y="2380034"/>
                <a:ext cx="4104456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E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IE" sz="2800" b="0" i="1" smtClean="0">
                            <a:latin typeface="Cambria Math"/>
                          </a:rPr>
                          <m:t>1,2,3,4,5,6,7,8,9,10,11…</m:t>
                        </m:r>
                      </m:e>
                    </m:d>
                  </m:oMath>
                </a14:m>
                <a:endParaRPr lang="en-IE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380034"/>
                <a:ext cx="4104456" cy="8925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380312" y="836712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0" dirty="0" smtClean="0">
                <a:latin typeface="Algerian" panose="04020705040A02060702" pitchFamily="82" charset="0"/>
              </a:rPr>
              <a:t>N</a:t>
            </a:r>
            <a:endParaRPr lang="en-IE" sz="8000" dirty="0">
              <a:latin typeface="Algerian" panose="04020705040A02060702" pitchFamily="82" charset="0"/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4825313" y="4748707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Flowchart: Connector 9"/>
          <p:cNvSpPr/>
          <p:nvPr/>
        </p:nvSpPr>
        <p:spPr>
          <a:xfrm>
            <a:off x="5154826" y="4734883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Flowchart: Connector 10"/>
          <p:cNvSpPr/>
          <p:nvPr/>
        </p:nvSpPr>
        <p:spPr>
          <a:xfrm>
            <a:off x="5508104" y="4748707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lowchart: Connector 11"/>
          <p:cNvSpPr/>
          <p:nvPr/>
        </p:nvSpPr>
        <p:spPr>
          <a:xfrm>
            <a:off x="5796136" y="4748707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Flowchart: Connector 12"/>
          <p:cNvSpPr/>
          <p:nvPr/>
        </p:nvSpPr>
        <p:spPr>
          <a:xfrm>
            <a:off x="6141318" y="4748707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Flowchart: Connector 13"/>
          <p:cNvSpPr/>
          <p:nvPr/>
        </p:nvSpPr>
        <p:spPr>
          <a:xfrm>
            <a:off x="6516216" y="4748707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Flowchart: Connector 14"/>
          <p:cNvSpPr/>
          <p:nvPr/>
        </p:nvSpPr>
        <p:spPr>
          <a:xfrm>
            <a:off x="6804248" y="4734883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Flowchart: Connector 15"/>
          <p:cNvSpPr/>
          <p:nvPr/>
        </p:nvSpPr>
        <p:spPr>
          <a:xfrm>
            <a:off x="7164288" y="4734883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Flowchart: Connector 16"/>
          <p:cNvSpPr/>
          <p:nvPr/>
        </p:nvSpPr>
        <p:spPr>
          <a:xfrm>
            <a:off x="7524328" y="4734883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Flowchart: Connector 17"/>
          <p:cNvSpPr/>
          <p:nvPr/>
        </p:nvSpPr>
        <p:spPr>
          <a:xfrm>
            <a:off x="7827218" y="4734883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923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>
                <a:latin typeface="Comic Sans MS" panose="030F0702030302020204" pitchFamily="66" charset="0"/>
              </a:rPr>
              <a:t>all the positive  &amp; negative whole numbers</a:t>
            </a:r>
            <a:endParaRPr lang="en-IE" dirty="0" smtClean="0"/>
          </a:p>
          <a:p>
            <a:pPr lvl="1"/>
            <a:r>
              <a:rPr lang="en-IE" dirty="0" smtClean="0"/>
              <a:t>No decimals</a:t>
            </a:r>
          </a:p>
          <a:p>
            <a:pPr lvl="1"/>
            <a:r>
              <a:rPr lang="en-IE" dirty="0" smtClean="0"/>
              <a:t>No fractions</a:t>
            </a:r>
          </a:p>
          <a:p>
            <a:pPr lvl="1"/>
            <a:r>
              <a:rPr lang="en-IE" dirty="0" smtClean="0"/>
              <a:t>No surds</a:t>
            </a:r>
          </a:p>
          <a:p>
            <a:pPr marL="457200" lvl="1" indent="0">
              <a:buNone/>
            </a:pPr>
            <a:endParaRPr lang="en-IE" dirty="0" smtClean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Integers</a:t>
            </a:r>
            <a:r>
              <a:rPr lang="en-IE" dirty="0" smtClean="0">
                <a:latin typeface="Comic Sans MS" panose="030F0702030302020204" pitchFamily="66" charset="0"/>
              </a:rPr>
              <a:t> </a:t>
            </a:r>
            <a:endParaRPr lang="en-IE" dirty="0">
              <a:latin typeface="Comic Sans MS" panose="030F0702030302020204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861048"/>
            <a:ext cx="8280919" cy="230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635896" y="2994053"/>
                <a:ext cx="46805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E" sz="3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E" sz="3200" b="0" i="1" smtClean="0">
                              <a:latin typeface="Cambria Math"/>
                            </a:rPr>
                            <m:t>…−3,−2,−1,0,1,2,3…</m:t>
                          </m:r>
                        </m:e>
                      </m:d>
                    </m:oMath>
                  </m:oMathPara>
                </a14:m>
                <a:endParaRPr lang="en-IE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994053"/>
                <a:ext cx="468052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588224" y="116632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0" dirty="0" smtClean="0">
                <a:latin typeface="Algerian" panose="04020705040A02060702" pitchFamily="82" charset="0"/>
              </a:rPr>
              <a:t>Z</a:t>
            </a:r>
            <a:endParaRPr lang="en-IE" sz="8000" dirty="0">
              <a:latin typeface="Algerian" panose="04020705040A02060702" pitchFamily="82" charset="0"/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1411451" y="443711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Flowchart: Connector 9"/>
          <p:cNvSpPr/>
          <p:nvPr/>
        </p:nvSpPr>
        <p:spPr>
          <a:xfrm>
            <a:off x="1058466" y="443711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Flowchart: Connector 10"/>
          <p:cNvSpPr/>
          <p:nvPr/>
        </p:nvSpPr>
        <p:spPr>
          <a:xfrm>
            <a:off x="1835696" y="443711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lowchart: Connector 11"/>
          <p:cNvSpPr/>
          <p:nvPr/>
        </p:nvSpPr>
        <p:spPr>
          <a:xfrm>
            <a:off x="3578746" y="442675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Flowchart: Connector 12"/>
          <p:cNvSpPr/>
          <p:nvPr/>
        </p:nvSpPr>
        <p:spPr>
          <a:xfrm>
            <a:off x="3275856" y="4447296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Flowchart: Connector 13"/>
          <p:cNvSpPr/>
          <p:nvPr/>
        </p:nvSpPr>
        <p:spPr>
          <a:xfrm>
            <a:off x="2915816" y="4430247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Flowchart: Connector 14"/>
          <p:cNvSpPr/>
          <p:nvPr/>
        </p:nvSpPr>
        <p:spPr>
          <a:xfrm>
            <a:off x="2555776" y="442675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Flowchart: Connector 15"/>
          <p:cNvSpPr/>
          <p:nvPr/>
        </p:nvSpPr>
        <p:spPr>
          <a:xfrm>
            <a:off x="2195736" y="442675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Flowchart: Connector 16"/>
          <p:cNvSpPr/>
          <p:nvPr/>
        </p:nvSpPr>
        <p:spPr>
          <a:xfrm>
            <a:off x="6516216" y="4424536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Flowchart: Connector 17"/>
          <p:cNvSpPr/>
          <p:nvPr/>
        </p:nvSpPr>
        <p:spPr>
          <a:xfrm>
            <a:off x="6156176" y="441639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Flowchart: Connector 18"/>
          <p:cNvSpPr/>
          <p:nvPr/>
        </p:nvSpPr>
        <p:spPr>
          <a:xfrm>
            <a:off x="5753844" y="4424536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Flowchart: Connector 19"/>
          <p:cNvSpPr/>
          <p:nvPr/>
        </p:nvSpPr>
        <p:spPr>
          <a:xfrm>
            <a:off x="5396813" y="440603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Flowchart: Connector 20"/>
          <p:cNvSpPr/>
          <p:nvPr/>
        </p:nvSpPr>
        <p:spPr>
          <a:xfrm>
            <a:off x="5034863" y="440603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Flowchart: Connector 21"/>
          <p:cNvSpPr/>
          <p:nvPr/>
        </p:nvSpPr>
        <p:spPr>
          <a:xfrm>
            <a:off x="4694868" y="441639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Flowchart: Connector 22"/>
          <p:cNvSpPr/>
          <p:nvPr/>
        </p:nvSpPr>
        <p:spPr>
          <a:xfrm>
            <a:off x="4313684" y="4430247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Flowchart: Connector 23"/>
          <p:cNvSpPr/>
          <p:nvPr/>
        </p:nvSpPr>
        <p:spPr>
          <a:xfrm>
            <a:off x="3995936" y="441639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Flowchart: Connector 24"/>
          <p:cNvSpPr/>
          <p:nvPr/>
        </p:nvSpPr>
        <p:spPr>
          <a:xfrm>
            <a:off x="8316416" y="441639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Flowchart: Connector 25"/>
          <p:cNvSpPr/>
          <p:nvPr/>
        </p:nvSpPr>
        <p:spPr>
          <a:xfrm>
            <a:off x="7956376" y="440603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Flowchart: Connector 26"/>
          <p:cNvSpPr/>
          <p:nvPr/>
        </p:nvSpPr>
        <p:spPr>
          <a:xfrm>
            <a:off x="7588144" y="440603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Flowchart: Connector 27"/>
          <p:cNvSpPr/>
          <p:nvPr/>
        </p:nvSpPr>
        <p:spPr>
          <a:xfrm>
            <a:off x="7236296" y="4430247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Flowchart: Connector 28"/>
          <p:cNvSpPr/>
          <p:nvPr/>
        </p:nvSpPr>
        <p:spPr>
          <a:xfrm>
            <a:off x="6876256" y="4406032"/>
            <a:ext cx="1143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598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E" sz="2400" dirty="0" smtClean="0">
                    <a:latin typeface="Comic Sans MS" panose="030F0702030302020204" pitchFamily="66" charset="0"/>
                  </a:rPr>
                  <a:t>The type of number we normally use, such as              </a:t>
                </a:r>
                <a:r>
                  <a:rPr lang="en-IE" sz="2800" dirty="0" smtClean="0">
                    <a:latin typeface="Comic Sans MS" panose="030F0702030302020204" pitchFamily="66" charset="0"/>
                  </a:rPr>
                  <a:t>1, 15.82, -0.1,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IE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IE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IE" sz="2800" dirty="0" smtClean="0">
                    <a:latin typeface="Comic Sans MS" panose="030F0702030302020204" pitchFamily="66" charset="0"/>
                  </a:rPr>
                  <a:t>, </a:t>
                </a:r>
                <a:r>
                  <a:rPr lang="en-IE" sz="2800" dirty="0">
                    <a:latin typeface="Comic Sans MS" panose="030F0702030302020204" pitchFamily="66" charset="0"/>
                  </a:rPr>
                  <a:t>etc.</a:t>
                </a:r>
                <a:r>
                  <a:rPr lang="en-IE" sz="2800" dirty="0" smtClean="0"/>
                  <a:t/>
                </a:r>
                <a:br>
                  <a:rPr lang="en-IE" sz="2800" dirty="0" smtClean="0"/>
                </a:br>
                <a:r>
                  <a:rPr lang="en-IE" sz="2400" dirty="0" smtClean="0">
                    <a:latin typeface="Comic Sans MS" panose="030F0702030302020204" pitchFamily="66" charset="0"/>
                  </a:rPr>
                  <a:t>Positive </a:t>
                </a:r>
                <a:r>
                  <a:rPr lang="en-IE" sz="2400" dirty="0">
                    <a:latin typeface="Comic Sans MS" panose="030F0702030302020204" pitchFamily="66" charset="0"/>
                  </a:rPr>
                  <a:t>or negative, large or small, whole numbers or decimal numbers are all Real Numbers.</a:t>
                </a:r>
                <a:r>
                  <a:rPr lang="en-IE" dirty="0"/>
                  <a:t> </a:t>
                </a:r>
                <a:endParaRPr lang="en-IE" dirty="0" smtClean="0"/>
              </a:p>
              <a:p>
                <a:pPr marL="0" indent="0">
                  <a:buNone/>
                </a:pPr>
                <a:r>
                  <a:rPr lang="en-IE" dirty="0" smtClean="0"/>
                  <a:t/>
                </a:r>
                <a:br>
                  <a:rPr lang="en-IE" dirty="0" smtClean="0"/>
                </a:br>
                <a:endParaRPr lang="en-IE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 r="-148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Real Numbers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8280919" cy="230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-Right Arrow 4"/>
          <p:cNvSpPr/>
          <p:nvPr/>
        </p:nvSpPr>
        <p:spPr>
          <a:xfrm>
            <a:off x="827584" y="4235865"/>
            <a:ext cx="7560840" cy="484632"/>
          </a:xfrm>
          <a:prstGeom prst="leftRightArrow">
            <a:avLst/>
          </a:prstGeom>
          <a:gradFill flip="none" rotWithShape="1">
            <a:gsLst>
              <a:gs pos="0">
                <a:srgbClr val="FFEFD1">
                  <a:alpha val="0"/>
                  <a:lumMod val="0"/>
                  <a:lumOff val="100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6336196" y="188640"/>
            <a:ext cx="1080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0" dirty="0" smtClean="0">
                <a:latin typeface="Algerian" panose="04020705040A02060702" pitchFamily="82" charset="0"/>
              </a:rPr>
              <a:t>R</a:t>
            </a:r>
            <a:endParaRPr lang="en-IE" sz="8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1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000">
        <p:cover/>
      </p:transition>
    </mc:Choice>
    <mc:Fallback>
      <p:transition spd="slow" advTm="3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88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Equality &amp; Inequality</vt:lpstr>
      <vt:lpstr>Number Line</vt:lpstr>
      <vt:lpstr>Number Systems</vt:lpstr>
      <vt:lpstr>Natural Numbers </vt:lpstr>
      <vt:lpstr>Integers </vt:lpstr>
      <vt:lpstr>Real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 &amp; Inequality</dc:title>
  <dc:creator>Stu</dc:creator>
  <cp:lastModifiedBy>Stu</cp:lastModifiedBy>
  <cp:revision>7</cp:revision>
  <dcterms:created xsi:type="dcterms:W3CDTF">2014-09-02T19:24:54Z</dcterms:created>
  <dcterms:modified xsi:type="dcterms:W3CDTF">2014-09-02T20:50:02Z</dcterms:modified>
</cp:coreProperties>
</file>