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2E59AF-B5C0-4B37-B936-0C0E0FCB3680}" type="datetimeFigureOut">
              <a:rPr lang="en-IE" smtClean="0"/>
              <a:t>20/11/2012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531E79-EEF1-4F78-8457-F1A67682DFCE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296143"/>
          </a:xfrm>
        </p:spPr>
        <p:txBody>
          <a:bodyPr/>
          <a:lstStyle/>
          <a:p>
            <a:pPr algn="ctr"/>
            <a:r>
              <a:rPr lang="en-IE" dirty="0" smtClean="0"/>
              <a:t>Polynomials</a:t>
            </a:r>
            <a:endParaRPr lang="en-I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71600" y="2276872"/>
                <a:ext cx="6400800" cy="3361928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IE" sz="2000" dirty="0" smtClean="0">
                    <a:solidFill>
                      <a:schemeClr val="tx1"/>
                    </a:solidFill>
                  </a:rPr>
                  <a:t>A polynomial f(x) has a factor (x-a) if and only if f(a) = 0</a:t>
                </a:r>
              </a:p>
              <a:p>
                <a:pPr algn="l"/>
                <a:endParaRPr lang="en-IE" sz="2000" dirty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IE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IE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IE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IE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IE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IE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IE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IE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E" sz="20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IE" sz="2000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en-IE" sz="2000" dirty="0" smtClean="0">
                    <a:solidFill>
                      <a:schemeClr val="tx1"/>
                    </a:solidFill>
                  </a:rPr>
                  <a:t>Where all the powers are non-negative whole numbers and all the a’s are constants </a:t>
                </a:r>
                <a:endParaRPr lang="en-IE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71600" y="2276872"/>
                <a:ext cx="6400800" cy="3361928"/>
              </a:xfrm>
              <a:blipFill rotWithShape="1">
                <a:blip r:embed="rId2"/>
                <a:stretch>
                  <a:fillRect l="-1714" t="-907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4337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E" sz="2400" dirty="0" smtClean="0"/>
                  <a:t>4. </a:t>
                </a:r>
                <a:r>
                  <a:rPr lang="en-IE" sz="2400" b="1" u="sng" dirty="0" smtClean="0"/>
                  <a:t>If the leading coefficient is negative </a:t>
                </a:r>
                <a:r>
                  <a:rPr lang="en-IE" sz="2400" dirty="0" smtClean="0"/>
                  <a:t>– right arm down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IE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E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IE" sz="2400" b="0" i="1" smtClean="0">
                          <a:latin typeface="Cambria Math"/>
                        </a:rPr>
                        <m:t>=−3</m:t>
                      </m:r>
                      <m:sSup>
                        <m:sSupPr>
                          <m:ctrlPr>
                            <a:rPr lang="en-IE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E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E" sz="2400" b="0" i="1" smtClean="0">
                          <a:latin typeface="Cambria Math"/>
                        </a:rPr>
                        <m:t>−17</m:t>
                      </m:r>
                      <m:r>
                        <a:rPr lang="en-IE" sz="2400" b="0" i="1" smtClean="0">
                          <a:latin typeface="Cambria Math"/>
                        </a:rPr>
                        <m:t>𝑥</m:t>
                      </m:r>
                      <m:r>
                        <a:rPr lang="en-IE" sz="2400" b="0" i="1" smtClean="0">
                          <a:latin typeface="Cambria Math"/>
                        </a:rPr>
                        <m:t>+30</m:t>
                      </m:r>
                    </m:oMath>
                  </m:oMathPara>
                </a14:m>
                <a:endParaRPr lang="en-IE" sz="2400" b="0" dirty="0" smtClean="0"/>
              </a:p>
              <a:p>
                <a:pPr marL="0" indent="0">
                  <a:buNone/>
                </a:pPr>
                <a:endParaRPr lang="en-IE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111" t="-85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24000"/>
            <a:ext cx="7344816" cy="500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148064" y="436510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4365104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000" b="1" u="sng" dirty="0" smtClean="0">
                <a:solidFill>
                  <a:srgbClr val="FF0000"/>
                </a:solidFill>
              </a:rPr>
              <a:t>Right Arm Down</a:t>
            </a:r>
            <a:endParaRPr lang="en-IE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7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E" sz="2400" b="1" u="sng" dirty="0" smtClean="0"/>
              <a:t>Solve them. </a:t>
            </a:r>
          </a:p>
          <a:p>
            <a:pPr marL="0" indent="0">
              <a:buNone/>
            </a:pPr>
            <a:r>
              <a:rPr lang="en-IE" sz="2400" b="1" dirty="0"/>
              <a:t>	</a:t>
            </a:r>
            <a:r>
              <a:rPr lang="en-IE" sz="2400" dirty="0" smtClean="0"/>
              <a:t>This means we are looking to find out where 	they cross the x-axis using algebra (factor 	theorem)</a:t>
            </a:r>
          </a:p>
          <a:p>
            <a:pPr algn="ctr"/>
            <a:r>
              <a:rPr lang="en-IE" sz="2400" dirty="0" smtClean="0"/>
              <a:t>These are called roots or zeros</a:t>
            </a:r>
          </a:p>
          <a:p>
            <a:pPr algn="ctr"/>
            <a:endParaRPr lang="en-IE" sz="2400" dirty="0"/>
          </a:p>
          <a:p>
            <a:pPr marL="0" indent="0" algn="ctr">
              <a:buNone/>
            </a:pPr>
            <a:endParaRPr lang="en-IE" sz="2400" dirty="0" smtClean="0"/>
          </a:p>
          <a:p>
            <a:pPr marL="457200" indent="-457200">
              <a:buAutoNum type="arabicPeriod" startAt="2"/>
            </a:pPr>
            <a:r>
              <a:rPr lang="en-IE" sz="2400" b="1" u="sng" dirty="0" smtClean="0"/>
              <a:t>This then helps to draw the graph</a:t>
            </a:r>
          </a:p>
          <a:p>
            <a:pPr algn="ctr"/>
            <a:r>
              <a:rPr lang="en-IE" sz="2400" dirty="0" smtClean="0"/>
              <a:t>Where it crosses the x-axis(roots)</a:t>
            </a:r>
          </a:p>
          <a:p>
            <a:pPr algn="ctr"/>
            <a:r>
              <a:rPr lang="en-IE" sz="2400" dirty="0" smtClean="0"/>
              <a:t>Maximum and minimum turning points</a:t>
            </a:r>
          </a:p>
          <a:p>
            <a:pPr algn="ctr"/>
            <a:r>
              <a:rPr lang="en-IE" sz="2400" dirty="0" smtClean="0"/>
              <a:t>Which way the arms of the graph are pointing</a:t>
            </a:r>
          </a:p>
          <a:p>
            <a:pPr algn="ctr"/>
            <a:endParaRPr lang="en-IE" sz="2400" dirty="0" smtClean="0"/>
          </a:p>
          <a:p>
            <a:pPr marL="457200" indent="-457200">
              <a:buFont typeface="+mj-lt"/>
              <a:buAutoNum type="arabicPeriod"/>
            </a:pPr>
            <a:endParaRPr lang="en-IE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400" b="1" u="sng" dirty="0" smtClean="0"/>
              <a:t>What are we looking to do with Polynomials?</a:t>
            </a:r>
            <a:endParaRPr lang="en-IE" sz="2400" b="1" u="sng" dirty="0"/>
          </a:p>
        </p:txBody>
      </p:sp>
    </p:spTree>
    <p:extLst>
      <p:ext uri="{BB962C8B-B14F-4D97-AF65-F5344CB8AC3E}">
        <p14:creationId xmlns:p14="http://schemas.microsoft.com/office/powerpoint/2010/main" val="102064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0">
              <a:schemeClr val="bg1">
                <a:tint val="65000"/>
                <a:satMod val="300000"/>
              </a:schemeClr>
            </a:gs>
            <a:gs pos="0">
              <a:schemeClr val="tx1"/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400" b="1" u="sng" dirty="0" smtClean="0">
                <a:solidFill>
                  <a:schemeClr val="bg1"/>
                </a:solidFill>
              </a:rPr>
              <a:t>Cubic Curve</a:t>
            </a:r>
            <a:endParaRPr lang="en-IE" sz="2400" b="1" u="sng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23950"/>
            <a:ext cx="6705600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94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2400" b="1" u="sng" dirty="0" smtClean="0"/>
              <a:t>Keys points:</a:t>
            </a:r>
            <a:endParaRPr lang="en-IE" sz="2400" dirty="0" smtClean="0"/>
          </a:p>
          <a:p>
            <a:r>
              <a:rPr lang="en-IE" sz="2400" dirty="0" smtClean="0"/>
              <a:t>Values of x for which f(x) = 0 are called the </a:t>
            </a:r>
            <a:r>
              <a:rPr lang="en-IE" sz="2400" b="1" u="sng" dirty="0" smtClean="0">
                <a:solidFill>
                  <a:srgbClr val="FF0000"/>
                </a:solidFill>
              </a:rPr>
              <a:t>ROOTS or ZEROS </a:t>
            </a:r>
            <a:r>
              <a:rPr lang="en-IE" sz="2400" dirty="0" smtClean="0"/>
              <a:t>of the function</a:t>
            </a:r>
          </a:p>
          <a:p>
            <a:pPr marL="109728" indent="0">
              <a:buNone/>
            </a:pPr>
            <a:endParaRPr lang="en-IE" sz="2400" dirty="0" smtClean="0"/>
          </a:p>
          <a:p>
            <a:r>
              <a:rPr lang="en-IE" sz="2400" b="1" u="sng" dirty="0" smtClean="0">
                <a:solidFill>
                  <a:srgbClr val="FF0000"/>
                </a:solidFill>
              </a:rPr>
              <a:t>DEGREE</a:t>
            </a:r>
            <a:r>
              <a:rPr lang="en-IE" sz="2400" dirty="0" smtClean="0"/>
              <a:t> of the polynomial is the highest power within the polynomial</a:t>
            </a:r>
          </a:p>
          <a:p>
            <a:endParaRPr lang="en-IE" sz="2400" dirty="0" smtClean="0"/>
          </a:p>
          <a:p>
            <a:r>
              <a:rPr lang="en-IE" sz="2400" dirty="0" smtClean="0"/>
              <a:t>Maximum number of distinct roots is the same as degree</a:t>
            </a:r>
          </a:p>
          <a:p>
            <a:endParaRPr lang="en-IE" sz="2400" dirty="0" smtClean="0"/>
          </a:p>
          <a:p>
            <a:r>
              <a:rPr lang="en-IE" sz="2400" dirty="0" smtClean="0"/>
              <a:t>Leading coefficient of polynomial is the coefficient of the term with the highest power</a:t>
            </a:r>
            <a:endParaRPr lang="en-IE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n-IE" sz="2400" b="1" u="sng" dirty="0" smtClean="0"/>
              <a:t>Using Graphs to Estimate a Polynomial</a:t>
            </a:r>
            <a:endParaRPr lang="en-IE" sz="2400" b="1" u="sng" dirty="0"/>
          </a:p>
        </p:txBody>
      </p:sp>
    </p:spTree>
    <p:extLst>
      <p:ext uri="{BB962C8B-B14F-4D97-AF65-F5344CB8AC3E}">
        <p14:creationId xmlns:p14="http://schemas.microsoft.com/office/powerpoint/2010/main" val="16165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IE" sz="2000" dirty="0" smtClean="0"/>
                  <a:t>Some polynomials might have a factor or root occur more than once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IE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latin typeface="Cambria Math"/>
                          </a:rPr>
                          <m:t>(</m:t>
                        </m:r>
                        <m:r>
                          <a:rPr lang="en-IE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IE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IE" sz="2000" b="0" i="1" smtClean="0">
                            <a:latin typeface="Cambria Math"/>
                          </a:rPr>
                          <m:t>𝑎</m:t>
                        </m:r>
                        <m:r>
                          <a:rPr lang="en-IE" sz="20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IE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IE" sz="2000" b="0" i="1" smtClean="0">
                        <a:latin typeface="Cambria Math"/>
                      </a:rPr>
                      <m:t> , </m:t>
                    </m:r>
                    <m:d>
                      <m:dPr>
                        <m:ctrlPr>
                          <a:rPr lang="en-IE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IE" sz="2000" b="0" i="1" smtClean="0">
                            <a:latin typeface="Cambria Math"/>
                          </a:rPr>
                          <m:t>𝑎</m:t>
                        </m:r>
                        <m:r>
                          <a:rPr lang="en-IE" sz="2000" b="0" i="1" smtClean="0">
                            <a:latin typeface="Cambria Math"/>
                          </a:rPr>
                          <m:t> ∈</m:t>
                        </m:r>
                        <m:r>
                          <a:rPr lang="en-IE" sz="20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IE" sz="20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IE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IE" sz="2000" b="0" i="1" smtClean="0">
                            <a:latin typeface="Cambria Math"/>
                            <a:ea typeface="Cambria Math"/>
                          </a:rPr>
                          <m:t> ∈</m:t>
                        </m:r>
                        <m:r>
                          <a:rPr lang="en-IE" sz="2000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</m:oMath>
                </a14:m>
                <a:endParaRPr lang="en-IE" sz="2000" b="0" dirty="0" smtClean="0">
                  <a:ea typeface="Cambria Math"/>
                </a:endParaRPr>
              </a:p>
              <a:p>
                <a:pPr algn="ctr"/>
                <a:endParaRPr lang="en-IE" sz="2000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IE" sz="2000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t="-59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IE" sz="2400" b="1" u="sng" dirty="0" smtClean="0"/>
              <a:t>Multiplicity</a:t>
            </a:r>
            <a:endParaRPr lang="en-IE" sz="24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7848872" cy="3975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>
          <a:xfrm>
            <a:off x="5337796" y="3410391"/>
            <a:ext cx="484632" cy="117073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238252" y="3041059"/>
            <a:ext cx="393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u="sng" dirty="0" smtClean="0">
                <a:solidFill>
                  <a:srgbClr val="FF0000"/>
                </a:solidFill>
              </a:rPr>
              <a:t>Root repeated - multiplicity</a:t>
            </a:r>
            <a:endParaRPr lang="en-IE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3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IE" sz="2400" b="1" u="sng" dirty="0" smtClean="0"/>
                  <a:t>Multiplicity</a:t>
                </a:r>
              </a:p>
              <a:p>
                <a:pPr marL="0" indent="0" algn="ctr">
                  <a:buNone/>
                </a:pPr>
                <a:endParaRPr lang="en-IE" sz="2400" b="1" u="sng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E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IE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IE" sz="2400" b="0" i="1" smtClean="0">
                              <a:latin typeface="Cambria Math"/>
                            </a:rPr>
                            <m:t> −</m:t>
                          </m:r>
                          <m:r>
                            <a:rPr lang="en-IE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IE" sz="2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IE" sz="2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IE" sz="2400" b="0" i="1" smtClean="0">
                          <a:latin typeface="Cambria Math"/>
                        </a:rPr>
                        <m:t> , </m:t>
                      </m:r>
                      <m:r>
                        <a:rPr lang="en-IE" sz="2400" b="0" i="1" smtClean="0">
                          <a:latin typeface="Cambria Math"/>
                        </a:rPr>
                        <m:t>𝑎</m:t>
                      </m:r>
                      <m:r>
                        <a:rPr lang="en-IE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IE" sz="2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IE" sz="24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IE" sz="24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IE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IE" sz="24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IE" sz="2400" dirty="0" smtClean="0"/>
              </a:p>
              <a:p>
                <a:r>
                  <a:rPr lang="en-IE" sz="2400" dirty="0" smtClean="0"/>
                  <a:t>If </a:t>
                </a:r>
                <a:r>
                  <a:rPr lang="en-IE" sz="2400" i="1" dirty="0" smtClean="0"/>
                  <a:t>n</a:t>
                </a:r>
                <a:r>
                  <a:rPr lang="en-IE" sz="2400" dirty="0" smtClean="0"/>
                  <a:t> is even </a:t>
                </a:r>
                <a14:m>
                  <m:oMath xmlns:m="http://schemas.openxmlformats.org/officeDocument/2006/math">
                    <m:r>
                      <a:rPr lang="en-IE" sz="2400" i="1" smtClean="0">
                        <a:latin typeface="Cambria Math"/>
                        <a:ea typeface="Cambria Math"/>
                      </a:rPr>
                      <m:t>=&gt;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IE" sz="2400" dirty="0" smtClean="0"/>
                  <a:t>graph touches the x-axis here but does not cross</a:t>
                </a:r>
              </a:p>
              <a:p>
                <a:pPr marL="109728" indent="0">
                  <a:buNone/>
                </a:pPr>
                <a:endParaRPr lang="en-IE" sz="2400" dirty="0" smtClean="0"/>
              </a:p>
              <a:p>
                <a:r>
                  <a:rPr lang="en-IE" sz="2400" dirty="0" smtClean="0"/>
                  <a:t>If </a:t>
                </a:r>
                <a:r>
                  <a:rPr lang="en-IE" sz="2400" i="1" dirty="0" smtClean="0"/>
                  <a:t>n</a:t>
                </a:r>
                <a:r>
                  <a:rPr lang="en-IE" sz="2400" dirty="0" smtClean="0"/>
                  <a:t> is odd </a:t>
                </a:r>
                <a14:m>
                  <m:oMath xmlns:m="http://schemas.openxmlformats.org/officeDocument/2006/math">
                    <m:r>
                      <a:rPr lang="en-IE" sz="2400" i="1" smtClean="0">
                        <a:latin typeface="Cambria Math"/>
                        <a:ea typeface="Cambria Math"/>
                      </a:rPr>
                      <m:t>=&gt;</m:t>
                    </m:r>
                  </m:oMath>
                </a14:m>
                <a:r>
                  <a:rPr lang="en-IE" sz="2400" dirty="0" smtClean="0"/>
                  <a:t> graph crosses the x-axis at </a:t>
                </a:r>
                <a:r>
                  <a:rPr lang="en-IE" sz="2400" i="1" dirty="0" smtClean="0"/>
                  <a:t>x=a</a:t>
                </a:r>
              </a:p>
              <a:p>
                <a:endParaRPr lang="en-IE" sz="2400" i="1" dirty="0" smtClean="0"/>
              </a:p>
              <a:p>
                <a:r>
                  <a:rPr lang="en-IE" sz="2400" dirty="0" smtClean="0"/>
                  <a:t>If the polynomial has a factor with an </a:t>
                </a:r>
                <a:r>
                  <a:rPr lang="en-IE" sz="2400" i="1" u="sng" dirty="0" smtClean="0"/>
                  <a:t>odd multiplicity greater than 1</a:t>
                </a:r>
                <a:r>
                  <a:rPr lang="en-IE" sz="2400" dirty="0" smtClean="0"/>
                  <a:t> it appears to flatten before and after it crosses the axis</a:t>
                </a:r>
              </a:p>
              <a:p>
                <a:endParaRPr lang="en-IE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t="-96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IE" sz="2400" b="1" u="sng" dirty="0" smtClean="0"/>
              <a:t>Important Points</a:t>
            </a:r>
            <a:endParaRPr lang="en-IE" sz="2400" b="1" u="sng" dirty="0"/>
          </a:p>
        </p:txBody>
      </p:sp>
    </p:spTree>
    <p:extLst>
      <p:ext uri="{BB962C8B-B14F-4D97-AF65-F5344CB8AC3E}">
        <p14:creationId xmlns:p14="http://schemas.microsoft.com/office/powerpoint/2010/main" val="328351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E" sz="2400" dirty="0" smtClean="0"/>
              <a:t>Even degree – arms both up or both down</a:t>
            </a:r>
          </a:p>
          <a:p>
            <a:pPr marL="0" indent="0">
              <a:buNone/>
            </a:pPr>
            <a:endParaRPr lang="en-IE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IE" sz="2400" b="1" u="sng" dirty="0" smtClean="0"/>
              <a:t>Polynomial End Behaviour – (LHS &amp; RHS)</a:t>
            </a:r>
            <a:endParaRPr lang="en-IE" sz="2400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92088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35696" y="1765291"/>
                <a:ext cx="50405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IE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E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IE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I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E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IE" b="0" i="1" smtClean="0">
                          <a:latin typeface="Cambria Math"/>
                        </a:rPr>
                        <m:t>+6</m:t>
                      </m:r>
                      <m:sSup>
                        <m:sSupPr>
                          <m:ctrlPr>
                            <a:rPr lang="en-I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E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IE" b="0" i="1" smtClean="0">
                          <a:latin typeface="Cambria Math"/>
                        </a:rPr>
                        <m:t> −13</m:t>
                      </m:r>
                      <m:sSup>
                        <m:sSupPr>
                          <m:ctrlPr>
                            <a:rPr lang="en-I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E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E" b="0" i="1" smtClean="0">
                          <a:latin typeface="Cambria Math"/>
                        </a:rPr>
                        <m:t> −66</m:t>
                      </m:r>
                      <m:r>
                        <a:rPr lang="en-IE" b="0" i="1" smtClean="0">
                          <a:latin typeface="Cambria Math"/>
                        </a:rPr>
                        <m:t>𝑥</m:t>
                      </m:r>
                      <m:r>
                        <a:rPr lang="en-IE" b="0" i="1" smtClean="0">
                          <a:latin typeface="Cambria Math"/>
                        </a:rPr>
                        <m:t>+ 72</m:t>
                      </m:r>
                    </m:oMath>
                  </m:oMathPara>
                </a14:m>
                <a:endParaRPr lang="en-IE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1765291"/>
                <a:ext cx="504056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343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IE" sz="2400" dirty="0" smtClean="0"/>
                  <a:t>2. </a:t>
                </a:r>
                <a:r>
                  <a:rPr lang="en-IE" sz="2400" b="1" u="sng" dirty="0" smtClean="0"/>
                  <a:t>Odd degree </a:t>
                </a:r>
                <a:r>
                  <a:rPr lang="en-IE" sz="2400" dirty="0" smtClean="0"/>
                  <a:t>– one arm up and one arm down</a:t>
                </a:r>
              </a:p>
              <a:p>
                <a:pPr marL="0" indent="0">
                  <a:buNone/>
                </a:pPr>
                <a:endParaRPr lang="en-IE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IE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E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IE" sz="24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IE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E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IE" sz="2400" b="0" i="1" smtClean="0">
                          <a:latin typeface="Cambria Math"/>
                        </a:rPr>
                        <m:t> −6</m:t>
                      </m:r>
                      <m:sSup>
                        <m:sSupPr>
                          <m:ctrlPr>
                            <a:rPr lang="en-IE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E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E" sz="2400" b="0" i="1" smtClean="0">
                          <a:latin typeface="Cambria Math"/>
                        </a:rPr>
                        <m:t>+11</m:t>
                      </m:r>
                      <m:r>
                        <a:rPr lang="en-IE" sz="2400" b="0" i="1" smtClean="0">
                          <a:latin typeface="Cambria Math"/>
                        </a:rPr>
                        <m:t>𝑥</m:t>
                      </m:r>
                      <m:r>
                        <a:rPr lang="en-IE" sz="2400" b="0" i="1" smtClean="0">
                          <a:latin typeface="Cambria Math"/>
                        </a:rPr>
                        <m:t> −6</m:t>
                      </m:r>
                    </m:oMath>
                  </m:oMathPara>
                </a14:m>
                <a:endParaRPr lang="en-IE" sz="2400" b="0" dirty="0" smtClean="0"/>
              </a:p>
              <a:p>
                <a:pPr marL="0" indent="0">
                  <a:buNone/>
                </a:pPr>
                <a:endParaRPr lang="en-IE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t="-86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128791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flipV="1">
            <a:off x="6357276" y="2591194"/>
            <a:ext cx="720080" cy="1897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Left Arrow 4"/>
          <p:cNvSpPr/>
          <p:nvPr/>
        </p:nvSpPr>
        <p:spPr>
          <a:xfrm>
            <a:off x="1893003" y="4968142"/>
            <a:ext cx="662773" cy="24231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4860032" y="255439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	</a:t>
            </a:r>
            <a:r>
              <a:rPr lang="en-IE" b="1" dirty="0" smtClean="0">
                <a:solidFill>
                  <a:srgbClr val="FF0000"/>
                </a:solidFill>
              </a:rPr>
              <a:t>UP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490463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DOWN</a:t>
            </a:r>
            <a:endParaRPr lang="en-I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06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E" sz="2400" dirty="0" smtClean="0"/>
                  <a:t>3. </a:t>
                </a:r>
                <a:r>
                  <a:rPr lang="en-IE" sz="2400" b="1" u="sng" dirty="0" smtClean="0"/>
                  <a:t>Leading coefficient is positive </a:t>
                </a:r>
                <a:r>
                  <a:rPr lang="en-IE" sz="2400" dirty="0" smtClean="0"/>
                  <a:t>– right arm up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IE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E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IE" sz="24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IE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E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IE" sz="24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IE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IE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E" sz="2400" b="0" i="1" smtClean="0">
                          <a:latin typeface="Cambria Math"/>
                        </a:rPr>
                        <m:t>−17</m:t>
                      </m:r>
                      <m:r>
                        <a:rPr lang="en-IE" sz="2400" b="0" i="1" smtClean="0">
                          <a:latin typeface="Cambria Math"/>
                        </a:rPr>
                        <m:t>𝑥</m:t>
                      </m:r>
                      <m:r>
                        <a:rPr lang="en-IE" sz="2400" b="0" i="1" smtClean="0">
                          <a:latin typeface="Cambria Math"/>
                        </a:rPr>
                        <m:t>+30</m:t>
                      </m:r>
                    </m:oMath>
                  </m:oMathPara>
                </a14:m>
                <a:endParaRPr lang="en-IE" sz="2400" dirty="0" smtClean="0"/>
              </a:p>
              <a:p>
                <a:pPr marL="0" indent="0">
                  <a:buNone/>
                </a:pPr>
                <a:endParaRPr lang="en-IE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111" t="-85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63284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 rot="19149074">
            <a:off x="6107444" y="278092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2372256"/>
            <a:ext cx="206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u="sng" dirty="0" smtClean="0">
                <a:solidFill>
                  <a:srgbClr val="FF0000"/>
                </a:solidFill>
              </a:rPr>
              <a:t>Right Arm</a:t>
            </a:r>
            <a:endParaRPr lang="en-IE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53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386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Polynomials</vt:lpstr>
      <vt:lpstr>What are we looking to do with Polynomials?</vt:lpstr>
      <vt:lpstr>Cubic Curve</vt:lpstr>
      <vt:lpstr>Using Graphs to Estimate a Polynomial</vt:lpstr>
      <vt:lpstr>Multiplicity</vt:lpstr>
      <vt:lpstr>Important Points</vt:lpstr>
      <vt:lpstr>Polynomial End Behaviour – (LHS &amp; RHS)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Polynomials</dc:title>
  <dc:creator>Stu</dc:creator>
  <cp:lastModifiedBy>Stu</cp:lastModifiedBy>
  <cp:revision>10</cp:revision>
  <dcterms:created xsi:type="dcterms:W3CDTF">2012-11-20T21:14:07Z</dcterms:created>
  <dcterms:modified xsi:type="dcterms:W3CDTF">2012-11-20T22:51:42Z</dcterms:modified>
</cp:coreProperties>
</file>